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8" r:id="rId4"/>
    <p:sldId id="272" r:id="rId5"/>
    <p:sldId id="273" r:id="rId6"/>
    <p:sldId id="277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183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21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96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87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296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12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40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767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83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650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65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B53AD-B4EC-4922-B446-26D6C8C43866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E0F92-5CE5-4719-B5A8-ED15F804D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37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2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10.png"/><Relationship Id="rId4" Type="http://schemas.openxmlformats.org/officeDocument/2006/relationships/image" Target="../media/image310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Diagonalization </a:t>
            </a:r>
            <a:br>
              <a:rPr lang="en-US" altLang="zh-TW" dirty="0" smtClean="0"/>
            </a:br>
            <a:r>
              <a:rPr lang="en-US" altLang="zh-TW" dirty="0" smtClean="0"/>
              <a:t>of Linear Operator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40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Announcement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明天 </a:t>
            </a:r>
            <a:r>
              <a:rPr lang="en-US" altLang="zh-TW" dirty="0" smtClean="0"/>
              <a:t>(5/5, </a:t>
            </a:r>
            <a:r>
              <a:rPr lang="zh-TW" altLang="en-US" dirty="0" smtClean="0"/>
              <a:t>週四</a:t>
            </a:r>
            <a:r>
              <a:rPr lang="en-US" altLang="zh-TW" dirty="0" smtClean="0"/>
              <a:t>) </a:t>
            </a:r>
            <a:r>
              <a:rPr lang="zh-TW" altLang="en-US" dirty="0" smtClean="0"/>
              <a:t>助教</a:t>
            </a:r>
            <a:r>
              <a:rPr lang="zh-TW" altLang="en-US" dirty="0" smtClean="0"/>
              <a:t>會來講解作業二</a:t>
            </a:r>
            <a:endParaRPr lang="en-US" altLang="zh-TW" dirty="0" smtClean="0"/>
          </a:p>
          <a:p>
            <a:r>
              <a:rPr lang="zh-TW" altLang="en-US" dirty="0" smtClean="0"/>
              <a:t>會有 </a:t>
            </a:r>
            <a:r>
              <a:rPr lang="en-US" altLang="zh-TW" dirty="0" smtClean="0"/>
              <a:t>bonus </a:t>
            </a:r>
            <a:r>
              <a:rPr lang="zh-TW" altLang="en-US" dirty="0" smtClean="0"/>
              <a:t>的作業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85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627495" y="1814580"/>
                <a:ext cx="7174098" cy="523220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zh-TW" sz="2800" dirty="0"/>
                  <a:t>An </a:t>
                </a:r>
                <a:r>
                  <a:rPr lang="en-US" altLang="zh-TW" sz="2800" i="1" dirty="0"/>
                  <a:t>n</a:t>
                </a:r>
                <a:r>
                  <a:rPr lang="en-US" altLang="zh-TW" sz="2800" dirty="0"/>
                  <a:t> x </a:t>
                </a:r>
                <a:r>
                  <a:rPr lang="en-US" altLang="zh-TW" sz="2800" i="1" dirty="0"/>
                  <a:t>n</a:t>
                </a:r>
                <a:r>
                  <a:rPr lang="en-US" altLang="zh-TW" sz="2800" dirty="0"/>
                  <a:t> matrix </a:t>
                </a:r>
                <a:r>
                  <a:rPr lang="en-US" altLang="zh-TW" sz="2800" i="1" dirty="0"/>
                  <a:t>A</a:t>
                </a:r>
                <a:r>
                  <a:rPr lang="en-US" altLang="zh-TW" sz="2800" dirty="0"/>
                  <a:t> is </a:t>
                </a:r>
                <a:r>
                  <a:rPr lang="en-US" altLang="zh-TW" sz="2800" dirty="0" smtClean="0"/>
                  <a:t>diagonalizable (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𝑃𝐷</m:t>
                    </m:r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zh-TW" sz="2800" dirty="0" smtClean="0"/>
                  <a:t>)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95" y="1814580"/>
                <a:ext cx="7174098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群組 24"/>
          <p:cNvGrpSpPr/>
          <p:nvPr/>
        </p:nvGrpSpPr>
        <p:grpSpPr>
          <a:xfrm>
            <a:off x="642312" y="2288956"/>
            <a:ext cx="6809749" cy="1057690"/>
            <a:chOff x="1429871" y="2055896"/>
            <a:chExt cx="6809749" cy="1057690"/>
          </a:xfrm>
        </p:grpSpPr>
        <p:sp>
          <p:nvSpPr>
            <p:cNvPr id="26" name="文字方塊 25"/>
            <p:cNvSpPr txBox="1"/>
            <p:nvPr/>
          </p:nvSpPr>
          <p:spPr>
            <a:xfrm rot="5400000">
              <a:off x="4123427" y="2292353"/>
              <a:ext cx="10576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/>
                <a:t>=</a:t>
              </a:r>
              <a:endParaRPr lang="zh-TW" altLang="en-US" sz="3200" b="1" dirty="0"/>
            </a:p>
          </p:txBody>
        </p:sp>
        <p:sp>
          <p:nvSpPr>
            <p:cNvPr id="27" name="矩形 26"/>
            <p:cNvSpPr/>
            <p:nvPr/>
          </p:nvSpPr>
          <p:spPr>
            <a:xfrm>
              <a:off x="1429871" y="2410524"/>
              <a:ext cx="6809749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 altLang="zh-TW" sz="2800" dirty="0" smtClean="0"/>
                <a:t>The eigenvectors of A can form a basis for R</a:t>
              </a:r>
              <a:r>
                <a:rPr lang="en-US" altLang="zh-TW" sz="2800" baseline="30000" dirty="0" smtClean="0"/>
                <a:t>n</a:t>
              </a:r>
              <a:r>
                <a:rPr lang="en-US" altLang="zh-TW" sz="2800" dirty="0" smtClean="0"/>
                <a:t>.</a:t>
              </a:r>
              <a:endParaRPr lang="zh-TW" altLang="en-US" sz="2800" dirty="0"/>
            </a:p>
          </p:txBody>
        </p:sp>
      </p:grpSp>
      <p:sp>
        <p:nvSpPr>
          <p:cNvPr id="31" name="橢圓 30"/>
          <p:cNvSpPr/>
          <p:nvPr/>
        </p:nvSpPr>
        <p:spPr>
          <a:xfrm>
            <a:off x="6540317" y="4955760"/>
            <a:ext cx="1295437" cy="78230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/>
          <p:cNvSpPr/>
          <p:nvPr/>
        </p:nvSpPr>
        <p:spPr>
          <a:xfrm>
            <a:off x="4215973" y="4929416"/>
            <a:ext cx="1407363" cy="80864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/>
          <p:cNvSpPr/>
          <p:nvPr/>
        </p:nvSpPr>
        <p:spPr>
          <a:xfrm>
            <a:off x="2601008" y="4949473"/>
            <a:ext cx="1406939" cy="7885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781712" y="3394625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12" y="3394625"/>
                <a:ext cx="2028697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747726" y="4498529"/>
                <a:ext cx="4265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726" y="4498529"/>
                <a:ext cx="426591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4351574" y="4498529"/>
                <a:ext cx="434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574" y="4498529"/>
                <a:ext cx="434863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1283001" y="3892592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001" y="3892592"/>
                <a:ext cx="6630213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文字方塊 37"/>
          <p:cNvSpPr txBox="1"/>
          <p:nvPr/>
        </p:nvSpPr>
        <p:spPr>
          <a:xfrm>
            <a:off x="643206" y="4476560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Eigenvalue:</a:t>
            </a:r>
            <a:endParaRPr lang="zh-TW" altLang="en-US" sz="2400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642312" y="5010786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6617730" y="4498529"/>
                <a:ext cx="4489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730" y="4498529"/>
                <a:ext cx="448969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文字方塊 40"/>
          <p:cNvSpPr txBox="1"/>
          <p:nvPr/>
        </p:nvSpPr>
        <p:spPr>
          <a:xfrm>
            <a:off x="5646327" y="4406196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5666321" y="4939706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2451250" y="5731849"/>
                <a:ext cx="1773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 smtClean="0"/>
                  <a:t>Basis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250" y="5731849"/>
                <a:ext cx="1773073" cy="461665"/>
              </a:xfrm>
              <a:prstGeom prst="rect">
                <a:avLst/>
              </a:prstGeom>
              <a:blipFill rotWithShape="0"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166965" y="5731849"/>
                <a:ext cx="1773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 smtClean="0"/>
                  <a:t>Basis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965" y="5731849"/>
                <a:ext cx="1773073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345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6434770" y="5706230"/>
                <a:ext cx="1773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 smtClean="0"/>
                  <a:t>Basis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770" y="5706230"/>
                <a:ext cx="1773073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345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右大括弧 45"/>
          <p:cNvSpPr/>
          <p:nvPr/>
        </p:nvSpPr>
        <p:spPr>
          <a:xfrm>
            <a:off x="8089291" y="5639946"/>
            <a:ext cx="183816" cy="585799"/>
          </a:xfrm>
          <a:prstGeom prst="rightBrace">
            <a:avLst>
              <a:gd name="adj1" fmla="val 35046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右大括弧 46"/>
          <p:cNvSpPr/>
          <p:nvPr/>
        </p:nvSpPr>
        <p:spPr>
          <a:xfrm flipH="1">
            <a:off x="2290424" y="5675571"/>
            <a:ext cx="183816" cy="585799"/>
          </a:xfrm>
          <a:prstGeom prst="rightBrace">
            <a:avLst>
              <a:gd name="adj1" fmla="val 35046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3143094" y="6135252"/>
            <a:ext cx="432064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Independent Eigenvectors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矩形 48"/>
              <p:cNvSpPr/>
              <p:nvPr/>
            </p:nvSpPr>
            <p:spPr>
              <a:xfrm>
                <a:off x="2826060" y="185284"/>
                <a:ext cx="30510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9" name="矩形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060" y="185284"/>
                <a:ext cx="3051028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矩形 49"/>
              <p:cNvSpPr/>
              <p:nvPr/>
            </p:nvSpPr>
            <p:spPr>
              <a:xfrm>
                <a:off x="5811413" y="274759"/>
                <a:ext cx="3136051" cy="13108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0" name="矩形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413" y="274759"/>
                <a:ext cx="3136051" cy="131080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字方塊 50"/>
          <p:cNvSpPr txBox="1"/>
          <p:nvPr/>
        </p:nvSpPr>
        <p:spPr>
          <a:xfrm>
            <a:off x="3254707" y="638172"/>
            <a:ext cx="216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eigenvector</a:t>
            </a:r>
            <a:endParaRPr lang="zh-TW" altLang="en-US" sz="2400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4673939" y="1107234"/>
            <a:ext cx="216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eigenvalue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1390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Diagonalization of Linear Operator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1: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2818262" y="1464188"/>
                <a:ext cx="3859005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262" y="1464188"/>
                <a:ext cx="3859005" cy="11738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1276065" y="3178845"/>
            <a:ext cx="308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standard matrix is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203511" y="2921429"/>
                <a:ext cx="272625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511" y="2921429"/>
                <a:ext cx="2726259" cy="9766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137512" y="4046048"/>
            <a:ext cx="62597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</a:t>
            </a:r>
            <a:r>
              <a:rPr lang="en-US" altLang="zh-TW" sz="2400" dirty="0"/>
              <a:t> the characteristic polynomial is </a:t>
            </a:r>
            <a:r>
              <a:rPr lang="en-US" altLang="zh-TW" sz="2400" dirty="0">
                <a:sym typeface="Symbol" pitchFamily="18" charset="2"/>
              </a:rPr>
              <a:t>(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+ 1)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 2)</a:t>
            </a:r>
          </a:p>
          <a:p>
            <a:r>
              <a:rPr lang="en-US" altLang="zh-TW" sz="2400" dirty="0">
                <a:sym typeface="Symbol" pitchFamily="18" charset="2"/>
              </a:rPr>
              <a:t> eigenvalues: 1, </a:t>
            </a:r>
            <a:r>
              <a:rPr lang="en-US" altLang="zh-TW" sz="2400" dirty="0" smtClean="0">
                <a:sym typeface="Symbol" pitchFamily="18" charset="2"/>
              </a:rPr>
              <a:t>2 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213280" y="5513415"/>
            <a:ext cx="3657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 </a:t>
            </a:r>
            <a:r>
              <a:rPr lang="en-US" altLang="zh-TW" sz="2400" dirty="0" smtClean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dirty="0" smtClean="0">
                <a:sym typeface="Symbol" pitchFamily="18" charset="2"/>
              </a:rPr>
              <a:t>  </a:t>
            </a:r>
            <a:r>
              <a:rPr lang="en-US" altLang="zh-TW" sz="2400" dirty="0" smtClean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  is a basis of </a:t>
            </a:r>
            <a:r>
              <a:rPr lang="en-US" altLang="zh-TW" sz="2400" dirty="0" smtClean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dirty="0" smtClean="0">
                <a:latin typeface="Script MT Bold" pitchFamily="66" charset="0"/>
                <a:sym typeface="Symbol" pitchFamily="18" charset="2"/>
              </a:rPr>
              <a:t> </a:t>
            </a:r>
            <a:r>
              <a:rPr lang="en-US" altLang="zh-TW" sz="2400" baseline="40000" dirty="0" smtClean="0">
                <a:sym typeface="Symbol" pitchFamily="18" charset="2"/>
              </a:rPr>
              <a:t>3</a:t>
            </a:r>
          </a:p>
          <a:p>
            <a:r>
              <a:rPr lang="en-US" altLang="zh-TW" sz="2400" dirty="0" smtClean="0">
                <a:sym typeface="Symbol" pitchFamily="18" charset="2"/>
              </a:rPr>
              <a:t> </a:t>
            </a:r>
            <a:r>
              <a:rPr lang="en-US" altLang="zh-TW" sz="2400" i="1" dirty="0" smtClean="0">
                <a:sym typeface="Symbol" pitchFamily="18" charset="2"/>
              </a:rPr>
              <a:t>T</a:t>
            </a:r>
            <a:r>
              <a:rPr lang="en-US" altLang="zh-TW" sz="2400" dirty="0" smtClean="0">
                <a:sym typeface="Symbol" pitchFamily="18" charset="2"/>
              </a:rPr>
              <a:t> is diagonalizable.</a:t>
            </a:r>
            <a:endParaRPr lang="en-US" altLang="zh-TW" sz="2400" dirty="0">
              <a:sym typeface="Symbol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/>
              <p:cNvSpPr txBox="1"/>
              <p:nvPr/>
            </p:nvSpPr>
            <p:spPr>
              <a:xfrm>
                <a:off x="949720" y="5535248"/>
                <a:ext cx="196149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 smtClean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  <m:r>
                      <m:rPr>
                        <m:nor/>
                      </m:rPr>
                      <a:rPr lang="en-US" altLang="zh-TW" sz="2400" baseline="-25000" dirty="0" smtClean="0">
                        <a:sym typeface="Symbol" pitchFamily="18" charset="2"/>
                      </a:rPr>
                      <m:t>1</m:t>
                    </m:r>
                  </m:oMath>
                </a14:m>
                <a:r>
                  <a:rPr lang="en-US" altLang="zh-TW" sz="2400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eqArr>
                          </m:e>
                        </m:d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720" y="5535248"/>
                <a:ext cx="1961499" cy="9766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/>
              <p:cNvSpPr txBox="1"/>
              <p:nvPr/>
            </p:nvSpPr>
            <p:spPr>
              <a:xfrm>
                <a:off x="3513065" y="5539999"/>
                <a:ext cx="1380891" cy="974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 smtClean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  <m:r>
                      <m:rPr>
                        <m:nor/>
                      </m:rPr>
                      <a:rPr lang="en-US" altLang="zh-TW" sz="2400" b="0" i="0" baseline="-25000" dirty="0" smtClean="0">
                        <a:sym typeface="Symbol" pitchFamily="18" charset="2"/>
                      </a:rPr>
                      <m:t>2</m:t>
                    </m:r>
                  </m:oMath>
                </a14:m>
                <a:r>
                  <a:rPr lang="en-US" altLang="zh-TW" sz="2400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065" y="5539999"/>
                <a:ext cx="1380891" cy="9742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92488" y="5106079"/>
            <a:ext cx="2053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Eigenvalue -1: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952884" y="5106078"/>
            <a:ext cx="2053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Eigenvalue 2: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3084" y="4487594"/>
            <a:ext cx="3410739" cy="524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5311124" y="5970760"/>
            <a:ext cx="3410739" cy="524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277288" y="2828244"/>
            <a:ext cx="42409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-t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042290" y="3178845"/>
            <a:ext cx="42409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-t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737363" y="3534527"/>
            <a:ext cx="42409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-t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3645244" y="2828244"/>
            <a:ext cx="65315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det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7028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6" grpId="0"/>
      <p:bldP spid="4" grpId="0"/>
      <p:bldP spid="13" grpId="0"/>
      <p:bldP spid="5" grpId="0" animBg="1"/>
      <p:bldP spid="14" grpId="0" animBg="1"/>
      <p:bldP spid="7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 of Linear Operator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2: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818262" y="1464188"/>
                <a:ext cx="3912674" cy="9938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262" y="1464188"/>
                <a:ext cx="3912674" cy="9938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3237049" y="2812182"/>
            <a:ext cx="308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standard matrix is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6187561" y="2560280"/>
                <a:ext cx="249702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561" y="2560280"/>
                <a:ext cx="2497029" cy="9766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46208" y="3578294"/>
            <a:ext cx="63010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</a:t>
            </a:r>
            <a:r>
              <a:rPr lang="en-US" altLang="zh-TW" sz="2400" dirty="0"/>
              <a:t> the characteristic polynomial is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+ 2)</a:t>
            </a:r>
          </a:p>
          <a:p>
            <a:r>
              <a:rPr lang="en-US" altLang="zh-TW" sz="2400" dirty="0">
                <a:sym typeface="Symbol" pitchFamily="18" charset="2"/>
              </a:rPr>
              <a:t> eigenvalues: 0, </a:t>
            </a:r>
            <a:r>
              <a:rPr lang="en-US" altLang="zh-TW" sz="2400" dirty="0" smtClean="0">
                <a:sym typeface="Symbol" pitchFamily="18" charset="2"/>
              </a:rPr>
              <a:t></a:t>
            </a:r>
            <a:r>
              <a:rPr lang="en-US" altLang="zh-TW" sz="2400" dirty="0">
                <a:sym typeface="Symbol" pitchFamily="18" charset="2"/>
              </a:rPr>
              <a:t>2</a:t>
            </a:r>
          </a:p>
          <a:p>
            <a:r>
              <a:rPr lang="en-US" altLang="zh-TW" sz="2400" dirty="0">
                <a:sym typeface="Symbol" pitchFamily="18" charset="2"/>
              </a:rPr>
              <a:t> the reduced row echelon form of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b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0</a:t>
            </a:r>
            <a:r>
              <a:rPr lang="en-US" altLang="zh-TW" sz="2400" i="1" dirty="0">
                <a:sym typeface="Symbol" pitchFamily="18" charset="2"/>
              </a:rPr>
              <a:t>I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 is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6208" y="5473655"/>
            <a:ext cx="78691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 the </a:t>
            </a:r>
            <a:r>
              <a:rPr lang="en-US" altLang="zh-TW" sz="2400" dirty="0" err="1">
                <a:sym typeface="Symbol" pitchFamily="18" charset="2"/>
              </a:rPr>
              <a:t>eigenspaces</a:t>
            </a:r>
            <a:r>
              <a:rPr lang="en-US" altLang="zh-TW" sz="2400" dirty="0">
                <a:sym typeface="Symbol" pitchFamily="18" charset="2"/>
              </a:rPr>
              <a:t> corresponding to the eigenvalue 0 has the</a:t>
            </a:r>
          </a:p>
          <a:p>
            <a:r>
              <a:rPr lang="en-US" altLang="zh-TW" sz="2400" dirty="0">
                <a:sym typeface="Symbol" pitchFamily="18" charset="2"/>
              </a:rPr>
              <a:t>     dimension 1 &lt; 2 = algebraic multiplicity of the eigenvalue 0</a:t>
            </a:r>
          </a:p>
          <a:p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is not diagonalizable.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/>
              <p:cNvSpPr txBox="1"/>
              <p:nvPr/>
            </p:nvSpPr>
            <p:spPr>
              <a:xfrm>
                <a:off x="6863861" y="4082808"/>
                <a:ext cx="166904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861" y="4082808"/>
                <a:ext cx="1669047" cy="9766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646208" y="3578294"/>
            <a:ext cx="5541353" cy="443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7320125" y="2447482"/>
            <a:ext cx="42409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-t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8042313" y="2845567"/>
            <a:ext cx="42409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-t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8552452" y="3169965"/>
            <a:ext cx="42409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-t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966381" y="2473449"/>
            <a:ext cx="65315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det</a:t>
            </a:r>
            <a:endParaRPr lang="zh-TW" altLang="en-US" sz="2400" dirty="0"/>
          </a:p>
        </p:txBody>
      </p:sp>
      <p:sp>
        <p:nvSpPr>
          <p:cNvPr id="17" name="矩形 16"/>
          <p:cNvSpPr/>
          <p:nvPr/>
        </p:nvSpPr>
        <p:spPr>
          <a:xfrm>
            <a:off x="591548" y="3962889"/>
            <a:ext cx="2915927" cy="443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73990" y="4406019"/>
            <a:ext cx="6252769" cy="443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573990" y="5577187"/>
            <a:ext cx="7892421" cy="641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646208" y="6210507"/>
            <a:ext cx="7892421" cy="641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77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This lecture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Reference: Chapter 5.4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299857" y="5738838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857" y="5738838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281181" y="5808287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181" y="5808287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078336" y="2797551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336" y="2797551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973640" y="2833473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640" y="2833473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2915967" y="5832241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1530261" y="4384275"/>
            <a:ext cx="2025052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5603925" y="4456023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3337482" y="2946919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234709" y="2400370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709" y="2400370"/>
                <a:ext cx="841704" cy="4633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4456924" y="5411023"/>
                <a:ext cx="3129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924" y="5411023"/>
                <a:ext cx="312906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7015677" y="4093371"/>
                <a:ext cx="3733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677" y="4093371"/>
                <a:ext cx="373307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628175" y="4093371"/>
                <a:ext cx="7814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175" y="4093371"/>
                <a:ext cx="781496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917983" y="4541507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835062" y="4541506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882164" y="3235574"/>
            <a:ext cx="1460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simple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16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 of Linear Operator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a linear operator T is diagonalizable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245267" y="5845543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267" y="5845543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226591" y="5914992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591" y="5914992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023746" y="2904256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746" y="2904256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919050" y="2940178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9050" y="2940178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2861377" y="5938946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1475671" y="4490980"/>
            <a:ext cx="2025052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5549335" y="4562728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3282892" y="3053624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136877" y="2578992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877" y="2578992"/>
                <a:ext cx="841704" cy="4633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961087" y="4200076"/>
                <a:ext cx="3733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087" y="4200076"/>
                <a:ext cx="373307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573585" y="4200076"/>
                <a:ext cx="7814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585" y="4200076"/>
                <a:ext cx="781496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863393" y="4648212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780472" y="4648211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827574" y="3342279"/>
            <a:ext cx="1460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simple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312498" y="5256197"/>
                <a:ext cx="2490461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𝑃𝐷</m:t>
                      </m:r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498" y="5256197"/>
                <a:ext cx="2490461" cy="6463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237005" y="4008369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005" y="4008369"/>
                <a:ext cx="1047514" cy="6463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983591" y="4001880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591" y="4001880"/>
                <a:ext cx="1047514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048243" y="2407293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243" y="2407293"/>
                <a:ext cx="1047514" cy="6463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 24"/>
          <p:cNvSpPr/>
          <p:nvPr/>
        </p:nvSpPr>
        <p:spPr>
          <a:xfrm>
            <a:off x="3188986" y="3882484"/>
            <a:ext cx="2880540" cy="9659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Eigenvectors form the good </a:t>
            </a:r>
            <a:r>
              <a:rPr lang="en-US" altLang="zh-TW" sz="2800" dirty="0" smtClean="0"/>
              <a:t>system</a:t>
            </a:r>
            <a:endParaRPr lang="zh-TW" altLang="en-US" sz="2800" dirty="0"/>
          </a:p>
        </p:txBody>
      </p:sp>
      <p:sp>
        <p:nvSpPr>
          <p:cNvPr id="13" name="向右箭號 12"/>
          <p:cNvSpPr/>
          <p:nvPr/>
        </p:nvSpPr>
        <p:spPr>
          <a:xfrm>
            <a:off x="6117484" y="4178242"/>
            <a:ext cx="785008" cy="42546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flipH="1">
            <a:off x="2355080" y="4152704"/>
            <a:ext cx="798206" cy="42546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26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13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 of Linear Operator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628650" y="1614314"/>
                <a:ext cx="3859005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614314"/>
                <a:ext cx="3859005" cy="11738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050158" y="1806261"/>
                <a:ext cx="196149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 smtClean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  <m:r>
                      <m:rPr>
                        <m:nor/>
                      </m:rPr>
                      <a:rPr lang="en-US" altLang="zh-TW" sz="2400" baseline="-25000" dirty="0" smtClean="0">
                        <a:sym typeface="Symbol" pitchFamily="18" charset="2"/>
                      </a:rPr>
                      <m:t>1</m:t>
                    </m:r>
                  </m:oMath>
                </a14:m>
                <a:r>
                  <a:rPr lang="en-US" altLang="zh-TW" sz="2400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eqArr>
                          </m:e>
                        </m:d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158" y="1806261"/>
                <a:ext cx="1961499" cy="9766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7378212" y="1752304"/>
                <a:ext cx="1380891" cy="974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 smtClean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  <m:r>
                      <m:rPr>
                        <m:nor/>
                      </m:rPr>
                      <a:rPr lang="en-US" altLang="zh-TW" sz="2400" b="0" i="0" baseline="-25000" dirty="0" smtClean="0">
                        <a:sym typeface="Symbol" pitchFamily="18" charset="2"/>
                      </a:rPr>
                      <m:t>2</m:t>
                    </m:r>
                  </m:oMath>
                </a14:m>
                <a:r>
                  <a:rPr lang="en-US" altLang="zh-TW" sz="2400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212" y="1752304"/>
                <a:ext cx="1380891" cy="9742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4854211" y="1352704"/>
            <a:ext cx="832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</a:rPr>
              <a:t>-1: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236631" y="1382971"/>
            <a:ext cx="832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</a:rPr>
              <a:t>2: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2414904" y="6132889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904" y="6132889"/>
                <a:ext cx="327847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6396228" y="6202338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228" y="6202338"/>
                <a:ext cx="921150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2193383" y="3191602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383" y="3191602"/>
                <a:ext cx="1129540" cy="62190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6088687" y="3227524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687" y="3227524"/>
                <a:ext cx="1722844" cy="62190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向右箭號 29"/>
          <p:cNvSpPr/>
          <p:nvPr/>
        </p:nvSpPr>
        <p:spPr>
          <a:xfrm>
            <a:off x="3031014" y="6226292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 rot="5400000" flipH="1">
            <a:off x="1645308" y="4778326"/>
            <a:ext cx="2025052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右箭號 31"/>
          <p:cNvSpPr/>
          <p:nvPr/>
        </p:nvSpPr>
        <p:spPr>
          <a:xfrm rot="16200000" flipH="1" flipV="1">
            <a:off x="5718972" y="4850074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向右箭號 32"/>
          <p:cNvSpPr/>
          <p:nvPr/>
        </p:nvSpPr>
        <p:spPr>
          <a:xfrm>
            <a:off x="3452529" y="3340970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4307857" y="2924036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857" y="2924036"/>
                <a:ext cx="841704" cy="46339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3677884" y="5254216"/>
                <a:ext cx="212750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884" y="5254216"/>
                <a:ext cx="2127505" cy="9766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3756666" y="3712002"/>
                <a:ext cx="189827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666" y="3712002"/>
                <a:ext cx="1898277" cy="97661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/>
              <p:cNvSpPr txBox="1"/>
              <p:nvPr/>
            </p:nvSpPr>
            <p:spPr>
              <a:xfrm>
                <a:off x="7002407" y="4393275"/>
                <a:ext cx="189827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7" name="文字方塊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407" y="4393275"/>
                <a:ext cx="1898277" cy="97661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298019" y="4393275"/>
                <a:ext cx="2204386" cy="10488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19" y="4393275"/>
                <a:ext cx="2204386" cy="104881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95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Another Application of Eigenvector: Page Rank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Reference:</a:t>
            </a:r>
          </a:p>
          <a:p>
            <a:pPr lvl="1"/>
            <a:r>
              <a:rPr lang="en-US" altLang="zh-TW" sz="2800" dirty="0" smtClean="0"/>
              <a:t>THE </a:t>
            </a:r>
            <a:r>
              <a:rPr lang="en-US" altLang="zh-TW" sz="2800" dirty="0"/>
              <a:t>$25,000,000,000 </a:t>
            </a:r>
            <a:r>
              <a:rPr lang="en-US" altLang="zh-TW" sz="2800" dirty="0" smtClean="0"/>
              <a:t>EIGENVECTOR: </a:t>
            </a:r>
            <a:r>
              <a:rPr lang="en-US" altLang="zh-TW" sz="2800" dirty="0" smtClean="0"/>
              <a:t>THE </a:t>
            </a:r>
            <a:r>
              <a:rPr lang="en-US" altLang="zh-TW" sz="2800" dirty="0"/>
              <a:t>LINEAR ALGEBRA BEHIND GOOGLE</a:t>
            </a:r>
          </a:p>
          <a:p>
            <a:pPr lvl="2"/>
            <a:r>
              <a:rPr lang="en-US" altLang="zh-TW" sz="2800" dirty="0"/>
              <a:t>http://userpages.umbc.edu/~kogan/teaching/m430/GooglePageRank.pdf</a:t>
            </a:r>
          </a:p>
          <a:p>
            <a:pPr lvl="1"/>
            <a:r>
              <a:rPr lang="en-US" altLang="zh-TW" sz="2800" dirty="0"/>
              <a:t>A SURVEY OF EIGENVECTOR METHODS FOR WEB INFORMATION </a:t>
            </a:r>
            <a:r>
              <a:rPr lang="en-US" altLang="zh-TW" sz="2800" dirty="0" smtClean="0"/>
              <a:t>RETRIEVAL</a:t>
            </a:r>
          </a:p>
          <a:p>
            <a:pPr lvl="2"/>
            <a:r>
              <a:rPr lang="en-US" altLang="zh-TW" sz="2800" dirty="0"/>
              <a:t>http://doradca.oeiizk.waw.pl/survey.pdf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9537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319</Words>
  <Application>Microsoft Office PowerPoint</Application>
  <PresentationFormat>如螢幕大小 (4:3)</PresentationFormat>
  <Paragraphs>110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Cambria Math</vt:lpstr>
      <vt:lpstr>Script MT Bold</vt:lpstr>
      <vt:lpstr>Symbol</vt:lpstr>
      <vt:lpstr>Office 佈景主題</vt:lpstr>
      <vt:lpstr>Diagonalization  of Linear Operator</vt:lpstr>
      <vt:lpstr>Announcement</vt:lpstr>
      <vt:lpstr>Review</vt:lpstr>
      <vt:lpstr>Diagonalization of Linear Operator</vt:lpstr>
      <vt:lpstr>Diagonalization of Linear Operator</vt:lpstr>
      <vt:lpstr>This lecture</vt:lpstr>
      <vt:lpstr>Diagonalization of Linear Operator</vt:lpstr>
      <vt:lpstr>Diagonalization of Linear Operator</vt:lpstr>
      <vt:lpstr>Another Application of Eigenvector: Page Rank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Diagonalization  of Linear Operator</dc:title>
  <dc:creator>Lee Hung-yi</dc:creator>
  <cp:lastModifiedBy>Lee Hung-yi</cp:lastModifiedBy>
  <cp:revision>16</cp:revision>
  <dcterms:created xsi:type="dcterms:W3CDTF">2016-05-02T11:59:57Z</dcterms:created>
  <dcterms:modified xsi:type="dcterms:W3CDTF">2016-05-04T00:07:10Z</dcterms:modified>
</cp:coreProperties>
</file>